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71" r:id="rId15"/>
    <p:sldId id="268" r:id="rId16"/>
    <p:sldId id="272" r:id="rId17"/>
    <p:sldId id="273" r:id="rId18"/>
    <p:sldId id="274" r:id="rId19"/>
    <p:sldId id="25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9"/>
  </p:normalViewPr>
  <p:slideViewPr>
    <p:cSldViewPr snapToGrid="0">
      <p:cViewPr varScale="1">
        <p:scale>
          <a:sx n="136" d="100"/>
          <a:sy n="136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732C8E1-8758-E17E-E7CE-C193514BC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BCD1B3A8-B78D-6E9C-3153-4F552AE22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90044C27-BB83-4178-80A1-F9489658AE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21942952-B5B6-7301-FB8D-F2D3167E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2270DB42-49BE-E633-EEED-59365C893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BF0C8227-52C7-1938-A972-3289412E10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72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B78F104-B646-3E45-A7D8-FEEF8D64D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6279CE9D-03D4-90A3-E87B-D3DBDA1A92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85456165-F382-319E-ACBA-EF44DFECA5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26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83AA175-6AB7-AAEA-166C-87B607A81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3F362058-83AB-D612-78B2-CB4EB3624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C87E23F7-D654-71B2-D833-C8FC7C4C2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7AF635EE-C720-7617-7D4A-BB9896A07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4D0F7AB6-7A77-6309-F8BE-3CB377010C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CF39B8EE-8EE0-4F90-B5E5-8DC1341BB0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4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84A8735F-F131-BF65-8E2A-2755EA214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3DA48436-045E-CDF9-BF0D-1316F2F8B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CD09D6E9-CB7F-C485-DFA4-EED9922E0E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5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B10ACC69-0020-FF26-A45F-49B3F06E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BFBAA36F-60F8-B2E0-5075-30C8DE6B7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EF374611-D4DA-A57B-B3A9-A96659715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2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41D61A23-8EC9-4EC0-21AD-5E0A4F008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FF22F6D6-DB70-482C-FD98-45A5D845D7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089CB07F-DAC1-D4A8-61DA-832D93CBD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2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2247EBA-9EEA-F14B-E791-2FF1CAAAB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34D4B994-8445-45BC-295C-ED61E75B9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339FC942-44D2-416F-EEF0-BFCEDA3950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31D9A58A-3C05-B006-FA49-C5E3D19C8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5F9DEE37-9F1D-5671-8BA5-20F68EEC7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7AD0779C-3258-339C-AC48-BA7336FE9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72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1D33E2DA-4ADE-646A-FE9F-640725492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0F183885-511F-29D5-4229-3AEA264DC0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0997EF64-41C0-3E66-2B0F-22EF4035E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4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E677FB4A-A311-D676-160D-17F13B0DE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2AE53A29-1840-4896-6FB7-2454E67F4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22E35F48-42D1-D3EA-694F-214726CAE1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58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BF1A24D5-30E3-4CD4-B98C-B4B128FB9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979F00F4-C931-CC87-EA4B-22E9EC5FCB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80E5E362-F1AD-8EFF-564C-D74B8550FA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81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A5129EB8-E86F-40DB-4371-C5DF9B720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9D086CFA-ED41-3C3B-B098-30DB7D7B19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2A577A87-3341-6D7D-F1D0-69693CD60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0ED14241-7359-94A3-8461-181D72D5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>
            <a:extLst>
              <a:ext uri="{FF2B5EF4-FFF2-40B4-BE49-F238E27FC236}">
                <a16:creationId xmlns:a16="http://schemas.microsoft.com/office/drawing/2014/main" id="{756D2C5D-945A-0999-F4C6-9BEAA4FEC2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:notes">
            <a:extLst>
              <a:ext uri="{FF2B5EF4-FFF2-40B4-BE49-F238E27FC236}">
                <a16:creationId xmlns:a16="http://schemas.microsoft.com/office/drawing/2014/main" id="{E5F8C990-04B5-A604-D2DD-B9587D5314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499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 rot="5400000">
            <a:off x="7333525" y="2156688"/>
            <a:ext cx="541165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 rot="5400000">
            <a:off x="1999525" y="-396012"/>
            <a:ext cx="541165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l="59" t="18396" r="-58" b="18104"/>
          <a:stretch/>
        </p:blipFill>
        <p:spPr>
          <a:xfrm>
            <a:off x="3293102" y="1019344"/>
            <a:ext cx="5605796" cy="216141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524000" y="169959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6000"/>
              <a:buFont typeface="Calibri"/>
              <a:buNone/>
              <a:defRPr sz="6000">
                <a:solidFill>
                  <a:srgbClr val="0D567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524000" y="4482548"/>
            <a:ext cx="9144000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/>
          <p:nvPr/>
        </p:nvSpPr>
        <p:spPr>
          <a:xfrm>
            <a:off x="1524000" y="5370444"/>
            <a:ext cx="9144000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Bengaluru, KA, India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December 9–13, 2025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1848679" y="4482548"/>
            <a:ext cx="2289250" cy="195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38200" y="6810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38200" y="2077277"/>
            <a:ext cx="10515600" cy="409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38200" y="2006599"/>
            <a:ext cx="5181600" cy="417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172200" y="2006599"/>
            <a:ext cx="5181600" cy="417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838200" y="6334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39" y="-183530"/>
            <a:ext cx="12192000" cy="70415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29817" y="6048202"/>
            <a:ext cx="11141765" cy="51911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58340" y="6096793"/>
            <a:ext cx="2075319" cy="51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03543" y="6147421"/>
            <a:ext cx="724681" cy="519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7651" y="6040678"/>
            <a:ext cx="1442120" cy="7325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11723678" y="6189525"/>
            <a:ext cx="49364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27633.2805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467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7933264" y="4184136"/>
            <a:ext cx="711202" cy="193131"/>
          </a:xfrm>
          <a:prstGeom prst="rect">
            <a:avLst/>
          </a:prstGeom>
          <a:solidFill>
            <a:srgbClr val="203C7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B79102E7-6463-2002-5036-D74F6AE7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B1D00025-4E61-99DC-1ABB-A51BEB362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18056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sz="4400" b="1" noProof="0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Programming the WSE</a:t>
            </a:r>
            <a:endParaRPr lang="en-GB" noProof="0" dirty="0">
              <a:solidFill>
                <a:srgbClr val="0D5672"/>
              </a:solidFill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10D20482-BD18-F1DA-CFBF-B544C2CD3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5235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sz="2000" dirty="0"/>
              <a:t>For machine learning - PyTorch</a:t>
            </a:r>
          </a:p>
          <a:p>
            <a:pPr lvl="1"/>
            <a:r>
              <a:rPr lang="en-IN" sz="1800" dirty="0"/>
              <a:t>The original and primary workload</a:t>
            </a:r>
          </a:p>
          <a:p>
            <a:r>
              <a:rPr lang="en-IN" sz="2000" dirty="0"/>
              <a:t>For everything else - Cerebras Software Language (CSL)</a:t>
            </a:r>
          </a:p>
          <a:p>
            <a:pPr lvl="1"/>
            <a:r>
              <a:rPr lang="en-IN" sz="1800" dirty="0"/>
              <a:t>Based on the Zig language</a:t>
            </a:r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D6D0F-F27B-A61D-9C4C-537450ED679D}"/>
              </a:ext>
            </a:extLst>
          </p:cNvPr>
          <p:cNvSpPr txBox="1"/>
          <p:nvPr/>
        </p:nvSpPr>
        <p:spPr>
          <a:xfrm>
            <a:off x="977462" y="3216821"/>
            <a:ext cx="31983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Host CPU(s):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Loads program onto CSX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Streams in/out data from/to device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Launches device functions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39B4D8-59FC-F370-048C-5A823AF36259}"/>
              </a:ext>
            </a:extLst>
          </p:cNvPr>
          <p:cNvSpPr txBox="1"/>
          <p:nvPr/>
        </p:nvSpPr>
        <p:spPr>
          <a:xfrm>
            <a:off x="6920977" y="3174780"/>
            <a:ext cx="45720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Device: CSL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CSL programs run on groups of cores on the WSE, </a:t>
            </a:r>
            <a:br>
              <a:rPr lang="en-IN" dirty="0"/>
            </a:br>
            <a:r>
              <a:rPr lang="en-IN" dirty="0"/>
              <a:t>specified by programmer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Executes dataflow programs</a:t>
            </a:r>
          </a:p>
        </p:txBody>
      </p:sp>
      <p:pic>
        <p:nvPicPr>
          <p:cNvPr id="5" name="Picture 4" descr="A black arrows pointing to a white background&#10;&#10;AI-generated content may be incorrect.">
            <a:extLst>
              <a:ext uri="{FF2B5EF4-FFF2-40B4-BE49-F238E27FC236}">
                <a16:creationId xmlns:a16="http://schemas.microsoft.com/office/drawing/2014/main" id="{A288B953-6F1D-33EF-8F88-F6A6065BF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38" y="4563398"/>
            <a:ext cx="7772400" cy="14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8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D4588E21-85DC-EBDA-659F-81F08A362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F1BC625C-29BF-D60C-9F51-BC51B1FF09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sz="3600" b="1" noProof="0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The Components of a Program</a:t>
            </a:r>
            <a:endParaRPr lang="en-GB" sz="3600" noProof="0" dirty="0">
              <a:solidFill>
                <a:srgbClr val="0D567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20386-B508-9FBC-80D2-A52DC6510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screenshot of a device&#10;&#10;AI-generated content may be incorrect.">
            <a:extLst>
              <a:ext uri="{FF2B5EF4-FFF2-40B4-BE49-F238E27FC236}">
                <a16:creationId xmlns:a16="http://schemas.microsoft.com/office/drawing/2014/main" id="{F18075A3-C2E1-360C-BDAA-029B8AEB2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44" y="2224217"/>
            <a:ext cx="9847511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0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9C989363-6715-A80F-829E-8ECE8A598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19947112-30FB-552A-BCDA-755634967B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N" b="1" dirty="0">
                <a:solidFill>
                  <a:schemeClr val="bg2"/>
                </a:solidFill>
              </a:rPr>
              <a:t>Programming the WSE - communication</a:t>
            </a: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F4418FF0-83F3-4F0C-BE67-651082E5EA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dirty="0"/>
              <a:t>A wavelet is a 32-bit message communicated with a neighbour in a single cycle</a:t>
            </a:r>
          </a:p>
          <a:p>
            <a:r>
              <a:rPr lang="en-IN" dirty="0"/>
              <a:t>Each physical channel has 24 virtual communication channels known as </a:t>
            </a:r>
            <a:r>
              <a:rPr lang="en-IN" b="1" i="1" u="sng" dirty="0"/>
              <a:t>colors </a:t>
            </a:r>
            <a:r>
              <a:rPr lang="en-IN" dirty="0"/>
              <a:t>that can be used for passing wavelets</a:t>
            </a:r>
          </a:p>
          <a:p>
            <a:r>
              <a:rPr lang="en-IN" dirty="0"/>
              <a:t>Each wavelet has associated with it a 5-bit identifier which defines which channel it is communicated on</a:t>
            </a:r>
          </a:p>
          <a:p>
            <a:pPr lvl="1"/>
            <a:r>
              <a:rPr lang="en-IN" dirty="0"/>
              <a:t>Determines the wavelet’s routing through the fabric and its consumption</a:t>
            </a:r>
          </a:p>
          <a:p>
            <a:pPr lvl="1"/>
            <a:r>
              <a:rPr lang="en-IN" dirty="0"/>
              <a:t>This is a bit like a tag in MPI point-to-point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51117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AE77990C-DAF4-5483-C72A-0E97002DE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6B445C3F-0ED0-3A2C-5911-DF3F29718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noProof="0" dirty="0">
                <a:solidFill>
                  <a:srgbClr val="0D5672"/>
                </a:solidFill>
              </a:rPr>
              <a:t>Data Structure Descriptors</a:t>
            </a: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7742F209-3451-2557-C557-73A1F0F47C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800" noProof="0" dirty="0"/>
              <a:t>Think of it like MPI Derived Datatypes – essentially an array and an access pattern represented together in a single structure. 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800" dirty="0"/>
              <a:t>Useful because adding two arrays (elementwise using a loop) is inefficient as compared to a ‘DSD add operation’ which is done on the entire tensor, which is h/w and compiler optimised. And other type -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sz="1800" noProof="0" dirty="0"/>
              <a:t>Two types of DSDs – 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en-GB" sz="1400" noProof="0" dirty="0"/>
              <a:t>Memory DSD -&gt; used to perform operations on a tensor as aforementioned</a:t>
            </a: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SzPct val="100000"/>
            </a:pPr>
            <a:r>
              <a:rPr lang="en-GB" sz="1400" dirty="0"/>
              <a:t>Fabric DSD -&gt; used to receive and send wavelets using </a:t>
            </a:r>
            <a:r>
              <a:rPr lang="en-IN" sz="1400" dirty="0" err="1">
                <a:latin typeface="Aptos Mono" panose="020B0009020202020204" pitchFamily="49" charset="0"/>
              </a:rPr>
              <a:t>fabout_dsd</a:t>
            </a:r>
            <a:r>
              <a:rPr lang="en-IN" sz="1400" dirty="0">
                <a:latin typeface="Aptos Mono" panose="020B0009020202020204" pitchFamily="49" charset="0"/>
              </a:rPr>
              <a:t> and </a:t>
            </a:r>
            <a:r>
              <a:rPr lang="en-IN" sz="1400" dirty="0" err="1">
                <a:latin typeface="Aptos Mono" panose="020B0009020202020204" pitchFamily="49" charset="0"/>
              </a:rPr>
              <a:t>fabin_dsd</a:t>
            </a:r>
            <a:r>
              <a:rPr lang="en-IN" sz="1400" dirty="0">
                <a:latin typeface="Aptos Mono" panose="020B0009020202020204" pitchFamily="49" charset="0"/>
              </a:rPr>
              <a:t> 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to the fabric along a </a:t>
            </a:r>
            <a:r>
              <a:rPr lang="en-I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lang="en-IN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lvl="1" indent="0">
              <a:lnSpc>
                <a:spcPct val="150000"/>
              </a:lnSpc>
              <a:spcBef>
                <a:spcPts val="1000"/>
              </a:spcBef>
              <a:buSzPct val="100000"/>
              <a:buNone/>
            </a:pPr>
            <a:endParaRPr lang="en-IN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50000"/>
              </a:lnSpc>
              <a:spcBef>
                <a:spcPts val="1000"/>
              </a:spcBef>
              <a:buSzPct val="100000"/>
              <a:buNone/>
            </a:pPr>
            <a:endParaRPr lang="en-GB" sz="1400" noProof="0" dirty="0">
              <a:latin typeface="Aptos Mono" panose="020B0009020202020204" pitchFamily="49" charset="0"/>
            </a:endParaRPr>
          </a:p>
          <a:p>
            <a:pPr marL="228600" lvl="0" indent="-6413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GB" sz="1800" noProof="0" dirty="0"/>
          </a:p>
          <a:p>
            <a:pPr marL="228600" lvl="0" indent="-6413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GB" sz="1800" noProof="0" dirty="0"/>
          </a:p>
        </p:txBody>
      </p:sp>
    </p:spTree>
    <p:extLst>
      <p:ext uri="{BB962C8B-B14F-4D97-AF65-F5344CB8AC3E}">
        <p14:creationId xmlns:p14="http://schemas.microsoft.com/office/powerpoint/2010/main" val="2637757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49EA9591-94DC-CEEA-2A9E-042600651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3E46B77-AAC1-917A-5DEB-9D2080EF4D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484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noProof="0" dirty="0">
                <a:solidFill>
                  <a:srgbClr val="0D5672"/>
                </a:solidFill>
              </a:rPr>
              <a:t>Halo Exchange</a:t>
            </a:r>
          </a:p>
        </p:txBody>
      </p:sp>
    </p:spTree>
    <p:extLst>
      <p:ext uri="{BB962C8B-B14F-4D97-AF65-F5344CB8AC3E}">
        <p14:creationId xmlns:p14="http://schemas.microsoft.com/office/powerpoint/2010/main" val="438877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1D0BD188-EAB6-5DB0-63DE-052D5922F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EB887308-9494-0D81-9F42-D1B6BBF631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sz="4400" b="1" noProof="0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Halo Exchange - briefly</a:t>
            </a:r>
            <a:endParaRPr lang="en-GB" noProof="0" dirty="0">
              <a:solidFill>
                <a:srgbClr val="0D5672"/>
              </a:solidFill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4B59CD54-7043-C273-1FBD-BF886266B5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b="1" dirty="0"/>
              <a:t>Halo exchange</a:t>
            </a:r>
            <a:r>
              <a:rPr lang="en-IN" dirty="0"/>
              <a:t> is the communication of boundary data between neighbouring subdomains in a decomposed computational grid.</a:t>
            </a:r>
          </a:p>
          <a:p>
            <a:r>
              <a:rPr lang="en-IN" dirty="0"/>
              <a:t>Ensures each process has up-to-date values in its </a:t>
            </a:r>
            <a:r>
              <a:rPr lang="en-IN" b="1" dirty="0"/>
              <a:t>ghost/halo cells</a:t>
            </a:r>
            <a:r>
              <a:rPr lang="en-IN" dirty="0"/>
              <a:t> required for stencil computations.</a:t>
            </a:r>
          </a:p>
          <a:p>
            <a:r>
              <a:rPr lang="en-IN" dirty="0"/>
              <a:t>Typically involves </a:t>
            </a:r>
            <a:r>
              <a:rPr lang="en-IN" b="1" dirty="0"/>
              <a:t>point-to-point communication</a:t>
            </a:r>
            <a:r>
              <a:rPr lang="en-IN" dirty="0"/>
              <a:t> (e.g., MPI send/</a:t>
            </a:r>
            <a:r>
              <a:rPr lang="en-IN" dirty="0" err="1"/>
              <a:t>recv</a:t>
            </a:r>
            <a:r>
              <a:rPr lang="en-IN" dirty="0"/>
              <a:t>).</a:t>
            </a:r>
          </a:p>
          <a:p>
            <a:r>
              <a:rPr lang="en-IN" dirty="0"/>
              <a:t>Critical for maintaining </a:t>
            </a:r>
            <a:r>
              <a:rPr lang="en-IN" b="1" dirty="0"/>
              <a:t>data consistency</a:t>
            </a:r>
            <a:r>
              <a:rPr lang="en-IN" dirty="0"/>
              <a:t>, accuracy, and scalability across distributed memory systems (yes, WSE is like a dist. memory system – loosely speaking).</a:t>
            </a:r>
          </a:p>
        </p:txBody>
      </p:sp>
    </p:spTree>
    <p:extLst>
      <p:ext uri="{BB962C8B-B14F-4D97-AF65-F5344CB8AC3E}">
        <p14:creationId xmlns:p14="http://schemas.microsoft.com/office/powerpoint/2010/main" val="1030835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ACB4E313-6212-08F8-BF89-EE352FEB4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DE99F24D-3CCE-406B-B39F-55A942885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sz="4400" b="1" noProof="0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Halo Exchange - continued</a:t>
            </a:r>
            <a:endParaRPr lang="en-GB" noProof="0" dirty="0">
              <a:solidFill>
                <a:srgbClr val="0D5672"/>
              </a:solidFill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F4F2ECE6-B40E-CB81-3FC7-38F33D4424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sz="1800" dirty="0"/>
              <a:t>Usually simple enough to perform the p2p communication required to send the data b/w computing nodes in a traditional cluster or processor.</a:t>
            </a:r>
          </a:p>
          <a:p>
            <a:r>
              <a:rPr lang="en-IN" sz="1800" dirty="0"/>
              <a:t>Gets tricky in WSE – "we cannot safely send and receive multiple wavelets on the same </a:t>
            </a:r>
            <a:r>
              <a:rPr lang="en-IN" sz="1800" dirty="0" err="1"/>
              <a:t>color</a:t>
            </a:r>
            <a:r>
              <a:rPr lang="en-IN" sz="1800" dirty="0"/>
              <a:t> with a fixed routing”</a:t>
            </a:r>
            <a:r>
              <a:rPr lang="en-IN" sz="1800" baseline="30000" dirty="0"/>
              <a:t>1</a:t>
            </a:r>
          </a:p>
          <a:p>
            <a:r>
              <a:rPr lang="en-IN" sz="1800" dirty="0"/>
              <a:t>Result – we need to use a checkerboard communication pattern between the PEs.</a:t>
            </a:r>
          </a:p>
          <a:p>
            <a:r>
              <a:rPr lang="en-IN" sz="1800" dirty="0"/>
              <a:t>Checkerboard pattern ---- extremely complicated </a:t>
            </a:r>
            <a:r>
              <a:rPr lang="en-IN" sz="1800" dirty="0" err="1"/>
              <a:t>layout.csl</a:t>
            </a:r>
            <a:r>
              <a:rPr lang="en-IN" sz="1800" dirty="0"/>
              <a:t> file.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30171-4ED4-6DD5-5A21-8E52B7A897E8}"/>
              </a:ext>
            </a:extLst>
          </p:cNvPr>
          <p:cNvSpPr txBox="1"/>
          <p:nvPr/>
        </p:nvSpPr>
        <p:spPr>
          <a:xfrm>
            <a:off x="903888" y="5869186"/>
            <a:ext cx="38331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 https://</a:t>
            </a:r>
            <a:r>
              <a:rPr lang="en-US" sz="900" dirty="0" err="1"/>
              <a:t>sdk.cerebras.net</a:t>
            </a:r>
            <a:r>
              <a:rPr lang="en-US" sz="900" dirty="0"/>
              <a:t>/</a:t>
            </a:r>
            <a:r>
              <a:rPr lang="en-US" sz="900" dirty="0" err="1"/>
              <a:t>csl</a:t>
            </a:r>
            <a:r>
              <a:rPr lang="en-US" sz="900" dirty="0"/>
              <a:t>/code-examples/tutorial-gemv-08-routes-3</a:t>
            </a:r>
          </a:p>
        </p:txBody>
      </p:sp>
    </p:spTree>
    <p:extLst>
      <p:ext uri="{BB962C8B-B14F-4D97-AF65-F5344CB8AC3E}">
        <p14:creationId xmlns:p14="http://schemas.microsoft.com/office/powerpoint/2010/main" val="1213966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AC917BEA-97EE-06C8-3DAF-F862572B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FEB02ABD-2521-18FA-1E27-AD97DE55A0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sz="4400" b="1" noProof="0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Checkerboard Comm. Model</a:t>
            </a:r>
            <a:endParaRPr lang="en-GB" noProof="0" dirty="0">
              <a:solidFill>
                <a:srgbClr val="0D5672"/>
              </a:solidFill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FA4B5A3B-E3B7-78E5-5DED-0266D8ECA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sz="1800" dirty="0"/>
              <a:t>Each PE has a coordinate (0,0), (1,0), (3,1) etc.</a:t>
            </a:r>
          </a:p>
          <a:p>
            <a:r>
              <a:rPr lang="en-IN" sz="1800" dirty="0"/>
              <a:t>Need to use different colors for sending/receiving to/from</a:t>
            </a:r>
            <a:br>
              <a:rPr lang="en-IN" sz="1800" dirty="0"/>
            </a:br>
            <a:r>
              <a:rPr lang="en-IN" sz="1800" dirty="0"/>
              <a:t>a direction for a PE.</a:t>
            </a:r>
          </a:p>
          <a:p>
            <a:r>
              <a:rPr lang="en-IN" sz="1800" dirty="0"/>
              <a:t>Even PEs (0+0=0 - even)</a:t>
            </a:r>
          </a:p>
          <a:p>
            <a:r>
              <a:rPr lang="en-IN" sz="1800" dirty="0"/>
              <a:t>Odd PEs (2+1=3 - odd)</a:t>
            </a:r>
          </a:p>
          <a:p>
            <a:r>
              <a:rPr lang="en-IN" sz="1800" dirty="0"/>
              <a:t>Looks simple enough as a concept here diagrammatically, </a:t>
            </a:r>
            <a:br>
              <a:rPr lang="en-IN" sz="1800" dirty="0"/>
            </a:br>
            <a:r>
              <a:rPr lang="en-IN" sz="1800" dirty="0"/>
              <a:t>but in code…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D4E6E1-F101-EAF2-19F1-2DC8922099DF}"/>
              </a:ext>
            </a:extLst>
          </p:cNvPr>
          <p:cNvSpPr txBox="1"/>
          <p:nvPr/>
        </p:nvSpPr>
        <p:spPr>
          <a:xfrm>
            <a:off x="903888" y="5869186"/>
            <a:ext cx="38331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 https://</a:t>
            </a:r>
            <a:r>
              <a:rPr lang="en-US" sz="900" dirty="0" err="1"/>
              <a:t>sdk.cerebras.net</a:t>
            </a:r>
            <a:r>
              <a:rPr lang="en-US" sz="900" dirty="0"/>
              <a:t>/</a:t>
            </a:r>
            <a:r>
              <a:rPr lang="en-US" sz="900" dirty="0" err="1"/>
              <a:t>csl</a:t>
            </a:r>
            <a:r>
              <a:rPr lang="en-US" sz="900" dirty="0"/>
              <a:t>/code-examples/tutorial-gemv-08-routes-3</a:t>
            </a:r>
          </a:p>
        </p:txBody>
      </p:sp>
      <p:pic>
        <p:nvPicPr>
          <p:cNvPr id="4" name="Picture 3" descr="A diagram of a computer game&#10;&#10;AI-generated content may be incorrect.">
            <a:extLst>
              <a:ext uri="{FF2B5EF4-FFF2-40B4-BE49-F238E27FC236}">
                <a16:creationId xmlns:a16="http://schemas.microsoft.com/office/drawing/2014/main" id="{C78C40D6-23E6-EDBE-A3DF-CE205FBD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643" y="2068530"/>
            <a:ext cx="4530769" cy="32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2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3E91B9D5-EF8D-AB5A-B8AF-D9AB4CF2A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F0BFAF1-0DE4-10E4-7A90-8E4159F117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13266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sz="3200" b="1" noProof="0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THE LAYOUT.CSL FILE FOR CHECKERBOARD PATTERN</a:t>
            </a:r>
            <a:endParaRPr lang="en-GB" sz="3200" noProof="0" dirty="0">
              <a:solidFill>
                <a:srgbClr val="0D567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55E2D-6E84-5DA3-AA0D-553A18832DEB}"/>
              </a:ext>
            </a:extLst>
          </p:cNvPr>
          <p:cNvSpPr txBox="1"/>
          <p:nvPr/>
        </p:nvSpPr>
        <p:spPr>
          <a:xfrm>
            <a:off x="903888" y="5869186"/>
            <a:ext cx="38331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 https://</a:t>
            </a:r>
            <a:r>
              <a:rPr lang="en-US" sz="900" dirty="0" err="1"/>
              <a:t>sdk.cerebras.net</a:t>
            </a:r>
            <a:r>
              <a:rPr lang="en-US" sz="900" dirty="0"/>
              <a:t>/</a:t>
            </a:r>
            <a:r>
              <a:rPr lang="en-US" sz="900" dirty="0" err="1"/>
              <a:t>csl</a:t>
            </a:r>
            <a:r>
              <a:rPr lang="en-US" sz="900" dirty="0"/>
              <a:t>/code-examples/tutorial-gemv-08-routes-3</a:t>
            </a:r>
          </a:p>
        </p:txBody>
      </p:sp>
      <p:pic>
        <p:nvPicPr>
          <p:cNvPr id="6" name="Screen Recording 2025-12-07 at 17.43.56.mov">
            <a:hlinkClick r:id="" action="ppaction://media"/>
            <a:extLst>
              <a:ext uri="{FF2B5EF4-FFF2-40B4-BE49-F238E27FC236}">
                <a16:creationId xmlns:a16="http://schemas.microsoft.com/office/drawing/2014/main" id="{CD0E2035-4FDA-0A80-4940-BE52368BC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3365485" y="1598021"/>
            <a:ext cx="5461030" cy="39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1145406" y="2914671"/>
            <a:ext cx="10058400" cy="249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7200"/>
              <a:buFont typeface="Calibri"/>
              <a:buNone/>
            </a:pPr>
            <a:r>
              <a:rPr lang="en-GB" sz="7200" b="1" noProof="0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br>
              <a:rPr lang="en-GB" sz="7200" b="1" noProof="0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GB" sz="3600" noProof="0" dirty="0">
              <a:solidFill>
                <a:srgbClr val="0D56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1524000" y="169959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6000"/>
              <a:buFont typeface="Calibri"/>
              <a:buNone/>
            </a:pPr>
            <a:r>
              <a:rPr lang="en-GB" sz="3200" noProof="0" dirty="0"/>
              <a:t>Efficient Halo Exchange For Stencil-Based Scientific Codes on Cerebras Wafer-Scale Engine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1524000" y="4106893"/>
            <a:ext cx="9144000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noProof="0" dirty="0"/>
              <a:t>Amartya Yadav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4016963" y="4625583"/>
            <a:ext cx="4158074" cy="5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 sz="1600" noProof="0" dirty="0"/>
              <a:t>Developed at Edinburgh Parallel Computing Centre (EPCC), University of Edinburgh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noProof="0" dirty="0">
                <a:solidFill>
                  <a:srgbClr val="0D5672"/>
                </a:solidFill>
              </a:rPr>
              <a:t>Outline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lnSpc>
                <a:spcPct val="150000"/>
              </a:lnSpc>
              <a:buSzPct val="100000"/>
            </a:pPr>
            <a:r>
              <a:rPr lang="en-GB" dirty="0"/>
              <a:t>Cerebras WSE-3 Architecture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WSE Programming</a:t>
            </a:r>
            <a:endParaRPr lang="en-GB" noProof="0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noProof="0" dirty="0"/>
              <a:t>Halo-Exchange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dirty="0"/>
              <a:t>Checkerboard Pattern of Communication</a:t>
            </a:r>
            <a:endParaRPr lang="en-GB" noProof="0" dirty="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GB" noProof="0" dirty="0"/>
              <a:t>Implementing a simple halo-exchange in CSL</a:t>
            </a:r>
          </a:p>
          <a:p>
            <a:pPr marL="228600" lvl="0" indent="-6413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GB" noProof="0" dirty="0"/>
          </a:p>
          <a:p>
            <a:pPr marL="228600" lvl="0" indent="-6413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GB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84440807-0494-DB8B-09F5-7988ACB46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52525CBA-36F6-0E23-AB7A-A81B73BE35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484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0D5672"/>
                </a:solidFill>
              </a:rPr>
              <a:t>Dataflow Model, Cerebras WSE and WSE architecture</a:t>
            </a:r>
            <a:endParaRPr lang="en-GB" noProof="0" dirty="0">
              <a:solidFill>
                <a:srgbClr val="0D56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9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119242C4-6E20-E7DC-395D-260708B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DFCE56EE-76FC-C230-C8F6-60A80B0995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sz="4400" b="1" noProof="0" dirty="0">
                <a:solidFill>
                  <a:srgbClr val="0D5672"/>
                </a:solidFill>
                <a:latin typeface="Calibri"/>
                <a:ea typeface="Calibri"/>
                <a:cs typeface="Calibri"/>
                <a:sym typeface="Calibri"/>
              </a:rPr>
              <a:t>Dataflow Model</a:t>
            </a:r>
            <a:endParaRPr lang="en-GB" noProof="0" dirty="0">
              <a:solidFill>
                <a:srgbClr val="0D5672"/>
              </a:solidFill>
            </a:endParaRP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DA1462D8-BFF6-D429-4550-C29378EAA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000" noProof="0" dirty="0"/>
              <a:t>"Dataflow machines are programmable computers of which the hardware is optimized for fine-grain data-driven parallel computation.”</a:t>
            </a:r>
            <a:r>
              <a:rPr lang="en-GB" sz="2000" baseline="30000" noProof="0" dirty="0"/>
              <a:t>1</a:t>
            </a:r>
          </a:p>
          <a:p>
            <a:pPr>
              <a:lnSpc>
                <a:spcPct val="100000"/>
              </a:lnSpc>
            </a:pPr>
            <a:r>
              <a:rPr lang="en-GB" sz="2000" noProof="0" dirty="0"/>
              <a:t>Characterised by spatial parallelism</a:t>
            </a:r>
          </a:p>
          <a:p>
            <a:pPr lvl="1">
              <a:lnSpc>
                <a:spcPct val="100000"/>
              </a:lnSpc>
            </a:pPr>
            <a:r>
              <a:rPr lang="en-GB" sz="1800" noProof="0" dirty="0"/>
              <a:t>Tens of thousands of processors</a:t>
            </a:r>
          </a:p>
          <a:p>
            <a:pPr lvl="1">
              <a:lnSpc>
                <a:spcPct val="100000"/>
              </a:lnSpc>
            </a:pPr>
            <a:r>
              <a:rPr lang="en-GB" sz="1800" noProof="0" dirty="0"/>
              <a:t>Fast on-chip network between processors</a:t>
            </a:r>
          </a:p>
          <a:p>
            <a:pPr marL="621665" indent="-457200">
              <a:lnSpc>
                <a:spcPct val="100000"/>
              </a:lnSpc>
              <a:buSzPct val="100000"/>
            </a:pPr>
            <a:r>
              <a:rPr lang="en-GB" sz="2000" noProof="0" dirty="0"/>
              <a:t>Generally, lacks centralised memory</a:t>
            </a:r>
          </a:p>
          <a:p>
            <a:pPr marL="621665" indent="-457200">
              <a:lnSpc>
                <a:spcPct val="100000"/>
              </a:lnSpc>
              <a:buSzPct val="100000"/>
            </a:pPr>
            <a:r>
              <a:rPr lang="en-GB" sz="2000" dirty="0"/>
              <a:t>Usually power efficient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2000" dirty="0"/>
          </a:p>
          <a:p>
            <a:pPr marL="114300" indent="0">
              <a:lnSpc>
                <a:spcPct val="100000"/>
              </a:lnSpc>
              <a:buNone/>
            </a:pPr>
            <a:br>
              <a:rPr lang="en-IN" sz="1050" dirty="0"/>
            </a:br>
            <a:br>
              <a:rPr lang="en-IN" sz="1050" dirty="0"/>
            </a:br>
            <a:br>
              <a:rPr lang="en-IN" sz="1050" dirty="0"/>
            </a:br>
            <a:br>
              <a:rPr lang="en-IN" sz="1050" dirty="0"/>
            </a:br>
            <a:r>
              <a:rPr lang="en-IN" sz="1050" dirty="0"/>
              <a:t>1  </a:t>
            </a:r>
            <a:r>
              <a:rPr lang="en-IN" sz="1050" dirty="0">
                <a:hlinkClick r:id="rId3"/>
              </a:rPr>
              <a:t>https://</a:t>
            </a:r>
            <a:r>
              <a:rPr lang="en-IN" sz="1050" dirty="0" err="1">
                <a:hlinkClick r:id="rId3"/>
              </a:rPr>
              <a:t>dl.acm.org</a:t>
            </a:r>
            <a:r>
              <a:rPr lang="en-IN" sz="1050" dirty="0">
                <a:hlinkClick r:id="rId3"/>
              </a:rPr>
              <a:t>/</a:t>
            </a:r>
            <a:r>
              <a:rPr lang="en-IN" sz="1050" dirty="0" err="1">
                <a:hlinkClick r:id="rId3"/>
              </a:rPr>
              <a:t>doi</a:t>
            </a:r>
            <a:r>
              <a:rPr lang="en-IN" sz="1050" dirty="0">
                <a:hlinkClick r:id="rId3"/>
              </a:rPr>
              <a:t>/10.1145/27633.28055</a:t>
            </a:r>
            <a:endParaRPr lang="en-IN" sz="1050" dirty="0"/>
          </a:p>
          <a:p>
            <a:pPr marL="164465" indent="0">
              <a:lnSpc>
                <a:spcPct val="100000"/>
              </a:lnSpc>
              <a:buSzPct val="100000"/>
              <a:buNone/>
            </a:pPr>
            <a:endParaRPr lang="en-GB" sz="2000" dirty="0"/>
          </a:p>
        </p:txBody>
      </p:sp>
      <p:pic>
        <p:nvPicPr>
          <p:cNvPr id="3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08F069F6-D04B-4815-AC28-25B964B6F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759" y="2507932"/>
            <a:ext cx="4614041" cy="27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6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DAF13771-7238-B51C-6815-BA56D0CE3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DCB06B06-1DEA-DC11-2D08-A9BD4E16C5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1768" y="814543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noProof="0" dirty="0">
                <a:solidFill>
                  <a:srgbClr val="0D5672"/>
                </a:solidFill>
              </a:rPr>
              <a:t>Cerebras WSE-3 vs Largest GPU</a:t>
            </a:r>
          </a:p>
        </p:txBody>
      </p:sp>
      <p:pic>
        <p:nvPicPr>
          <p:cNvPr id="3" name="Picture 2" descr="A close-up of a grid&#10;&#10;AI-generated content may be incorrect.">
            <a:extLst>
              <a:ext uri="{FF2B5EF4-FFF2-40B4-BE49-F238E27FC236}">
                <a16:creationId xmlns:a16="http://schemas.microsoft.com/office/drawing/2014/main" id="{036FA948-31A9-80BD-4876-1F570DD0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260" y="2233398"/>
            <a:ext cx="6808572" cy="37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6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E4B9D7EF-BB6F-4868-D6F6-07C7F21A6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2272094C-E180-B73D-BBF0-B997959DAA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Wafer Scale Engine (WSE)</a:t>
            </a:r>
          </a:p>
        </p:txBody>
      </p:sp>
      <p:sp>
        <p:nvSpPr>
          <p:cNvPr id="74" name="Google Shape;74;p15">
            <a:extLst>
              <a:ext uri="{FF2B5EF4-FFF2-40B4-BE49-F238E27FC236}">
                <a16:creationId xmlns:a16="http://schemas.microsoft.com/office/drawing/2014/main" id="{F8CC63E4-12B7-4436-3F93-025E42AE3F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IN" sz="2000" dirty="0"/>
              <a:t>Made by Cerebras</a:t>
            </a:r>
          </a:p>
          <a:p>
            <a:r>
              <a:rPr lang="en-IN" sz="2000" dirty="0"/>
              <a:t>Built upon a 5nm process technology</a:t>
            </a:r>
          </a:p>
          <a:p>
            <a:r>
              <a:rPr lang="en-IN" sz="2000" dirty="0"/>
              <a:t>The current generation WSE-3 specs:</a:t>
            </a:r>
          </a:p>
          <a:p>
            <a:pPr lvl="1"/>
            <a:r>
              <a:rPr lang="en-IN" sz="1800" dirty="0"/>
              <a:t>900,000 independent cores</a:t>
            </a:r>
          </a:p>
          <a:p>
            <a:pPr lvl="1"/>
            <a:r>
              <a:rPr lang="en-IN" sz="1800" dirty="0"/>
              <a:t>44GB on-chip SRAM memory</a:t>
            </a:r>
          </a:p>
          <a:p>
            <a:pPr lvl="1"/>
            <a:r>
              <a:rPr lang="en-IN" sz="1800" dirty="0"/>
              <a:t>21PB/s aggregate memory bandwidth</a:t>
            </a:r>
          </a:p>
          <a:p>
            <a:pPr lvl="1"/>
            <a:r>
              <a:rPr lang="en-IN" sz="1800" dirty="0"/>
              <a:t>214 Pb/s processor to processor fabric bandwidth</a:t>
            </a:r>
          </a:p>
          <a:p>
            <a:r>
              <a:rPr lang="en-IN" sz="2000" dirty="0"/>
              <a:t>The flexibility of the independent cores and the large amount of memory means that, the WSE-3 is capable of delivering the performance of many GPUs</a:t>
            </a:r>
          </a:p>
        </p:txBody>
      </p:sp>
    </p:spTree>
    <p:extLst>
      <p:ext uri="{BB962C8B-B14F-4D97-AF65-F5344CB8AC3E}">
        <p14:creationId xmlns:p14="http://schemas.microsoft.com/office/powerpoint/2010/main" val="327969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F0D1E31F-E162-7333-3CF6-242B5E6A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99627B7A-8021-F8F4-8CBD-61A418CCB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784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IN" dirty="0">
                <a:solidFill>
                  <a:schemeClr val="bg2"/>
                </a:solidFill>
              </a:rPr>
              <a:t>WSE PE Details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1954FD9-B357-4040-F94E-F1B4D0C30D89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838200" y="1749954"/>
            <a:ext cx="1051560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IN" sz="2000" dirty="0"/>
              <a:t>The processor itself</a:t>
            </a:r>
          </a:p>
          <a:p>
            <a:pPr lvl="1"/>
            <a:r>
              <a:rPr lang="en-IN" sz="1800" dirty="0"/>
              <a:t>Commonly referred to as the Compute Engine (CE)</a:t>
            </a:r>
          </a:p>
          <a:p>
            <a:pPr lvl="1"/>
            <a:r>
              <a:rPr lang="en-IN" sz="1800" dirty="0"/>
              <a:t>Independent and private from any other</a:t>
            </a:r>
          </a:p>
          <a:p>
            <a:r>
              <a:rPr lang="en-IN" sz="2000" dirty="0"/>
              <a:t>A router</a:t>
            </a:r>
          </a:p>
          <a:p>
            <a:pPr lvl="1"/>
            <a:r>
              <a:rPr lang="en-IN" sz="1800" dirty="0"/>
              <a:t>Connected with bidirectional links to own CE and router </a:t>
            </a:r>
            <a:br>
              <a:rPr lang="en-IN" sz="1800" dirty="0"/>
            </a:br>
            <a:r>
              <a:rPr lang="en-IN" sz="1800" dirty="0"/>
              <a:t>of four neighbours</a:t>
            </a:r>
          </a:p>
          <a:p>
            <a:pPr lvl="1"/>
            <a:r>
              <a:rPr lang="en-IN" sz="1800" dirty="0"/>
              <a:t>Link to own CE is called the RAMP and neighbours are </a:t>
            </a:r>
            <a:br>
              <a:rPr lang="en-IN" sz="1800" dirty="0"/>
            </a:br>
            <a:r>
              <a:rPr lang="en-IN" sz="1800" dirty="0"/>
              <a:t>referred to by north, south, east and west</a:t>
            </a:r>
          </a:p>
          <a:p>
            <a:pPr lvl="1"/>
            <a:r>
              <a:rPr lang="en-IN" sz="1800" dirty="0"/>
              <a:t>This is the only way in which PEs can communicate</a:t>
            </a:r>
          </a:p>
          <a:p>
            <a:r>
              <a:rPr lang="en-IN" sz="2000" dirty="0"/>
              <a:t>Local (private) memory</a:t>
            </a:r>
          </a:p>
          <a:p>
            <a:pPr lvl="1"/>
            <a:r>
              <a:rPr lang="en-IN" sz="1800" dirty="0"/>
              <a:t>All data and code for the PE is stored in this</a:t>
            </a:r>
            <a:br>
              <a:rPr lang="en-IN" sz="1800" dirty="0"/>
            </a:br>
            <a:r>
              <a:rPr lang="en-IN" sz="1800" dirty="0"/>
              <a:t>memory</a:t>
            </a:r>
          </a:p>
          <a:p>
            <a:pPr lvl="1"/>
            <a:r>
              <a:rPr lang="en-IN" sz="1800" dirty="0"/>
              <a:t>48KB per PE</a:t>
            </a:r>
          </a:p>
          <a:p>
            <a:endParaRPr lang="en-US" sz="2000" dirty="0"/>
          </a:p>
        </p:txBody>
      </p:sp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7156FDD4-4A05-7EAA-CEF1-2E6F95D8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878" y="1825625"/>
            <a:ext cx="4239922" cy="401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8ACDC2CF-473F-4786-5F3D-4235795C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E8BA8C5F-D2C4-D35B-73FB-48C6DE7D0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65199"/>
            <a:ext cx="10515600" cy="484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5672"/>
              </a:buClr>
              <a:buSzPts val="4400"/>
              <a:buFont typeface="Calibri"/>
              <a:buNone/>
            </a:pPr>
            <a:r>
              <a:rPr lang="en-GB" noProof="0" dirty="0">
                <a:solidFill>
                  <a:srgbClr val="0D5672"/>
                </a:solidFill>
              </a:rPr>
              <a:t>WSE Programming</a:t>
            </a:r>
          </a:p>
        </p:txBody>
      </p:sp>
    </p:spTree>
    <p:extLst>
      <p:ext uri="{BB962C8B-B14F-4D97-AF65-F5344CB8AC3E}">
        <p14:creationId xmlns:p14="http://schemas.microsoft.com/office/powerpoint/2010/main" val="204231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816</Words>
  <Application>Microsoft Macintosh PowerPoint</Application>
  <PresentationFormat>Widescreen</PresentationFormat>
  <Paragraphs>90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 Mono</vt:lpstr>
      <vt:lpstr>Arial</vt:lpstr>
      <vt:lpstr>Calibri</vt:lpstr>
      <vt:lpstr>Office Theme</vt:lpstr>
      <vt:lpstr>PowerPoint Presentation</vt:lpstr>
      <vt:lpstr>Efficient Halo Exchange For Stencil-Based Scientific Codes on Cerebras Wafer-Scale Engine</vt:lpstr>
      <vt:lpstr>Outline</vt:lpstr>
      <vt:lpstr>Dataflow Model, Cerebras WSE and WSE architecture</vt:lpstr>
      <vt:lpstr>Dataflow Model</vt:lpstr>
      <vt:lpstr>Cerebras WSE-3 vs Largest GPU</vt:lpstr>
      <vt:lpstr>Wafer Scale Engine (WSE)</vt:lpstr>
      <vt:lpstr>WSE PE Details</vt:lpstr>
      <vt:lpstr>WSE Programming</vt:lpstr>
      <vt:lpstr>Programming the WSE</vt:lpstr>
      <vt:lpstr>The Components of a Program</vt:lpstr>
      <vt:lpstr>Programming the WSE - communication</vt:lpstr>
      <vt:lpstr>Data Structure Descriptors</vt:lpstr>
      <vt:lpstr>Halo Exchange</vt:lpstr>
      <vt:lpstr>Halo Exchange - briefly</vt:lpstr>
      <vt:lpstr>Halo Exchange - continued</vt:lpstr>
      <vt:lpstr>Checkerboard Comm. Model</vt:lpstr>
      <vt:lpstr>THE LAYOUT.CSL FILE FOR CHECKERBOARD PATTERN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AMARTYA YADAV (1800947)</cp:lastModifiedBy>
  <cp:revision>15</cp:revision>
  <dcterms:modified xsi:type="dcterms:W3CDTF">2025-12-07T16:28:52Z</dcterms:modified>
</cp:coreProperties>
</file>